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3" r:id="rId6"/>
    <p:sldId id="260" r:id="rId7"/>
    <p:sldId id="262"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99" d="100"/>
          <a:sy n="99" d="100"/>
        </p:scale>
        <p:origin x="4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AFFDA2D-CE85-4274-B2C0-3D98EBDEA7FE}"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3454199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FFDA2D-CE85-4274-B2C0-3D98EBDEA7FE}"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3097184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FFDA2D-CE85-4274-B2C0-3D98EBDEA7FE}"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238461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FFDA2D-CE85-4274-B2C0-3D98EBDEA7FE}"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409543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FFDA2D-CE85-4274-B2C0-3D98EBDEA7FE}"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1146360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AFFDA2D-CE85-4274-B2C0-3D98EBDEA7FE}"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103524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AFFDA2D-CE85-4274-B2C0-3D98EBDEA7FE}" type="datetimeFigureOut">
              <a:rPr lang="en-GB" smtClean="0"/>
              <a:t>14/11/2018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1373017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AFFDA2D-CE85-4274-B2C0-3D98EBDEA7FE}" type="datetimeFigureOut">
              <a:rPr lang="en-GB" smtClean="0"/>
              <a:t>14/11/2018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3042858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FDA2D-CE85-4274-B2C0-3D98EBDEA7FE}" type="datetimeFigureOut">
              <a:rPr lang="en-GB" smtClean="0"/>
              <a:t>14/11/2018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613042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FFDA2D-CE85-4274-B2C0-3D98EBDEA7FE}"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3933554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FFDA2D-CE85-4274-B2C0-3D98EBDEA7FE}"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A3B386-7FEF-4471-9A72-B3848FC7E84E}" type="slidenum">
              <a:rPr lang="en-GB" smtClean="0"/>
              <a:t>‹#›</a:t>
            </a:fld>
            <a:endParaRPr lang="en-GB"/>
          </a:p>
        </p:txBody>
      </p:sp>
    </p:spTree>
    <p:extLst>
      <p:ext uri="{BB962C8B-B14F-4D97-AF65-F5344CB8AC3E}">
        <p14:creationId xmlns:p14="http://schemas.microsoft.com/office/powerpoint/2010/main" val="2754831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FFDA2D-CE85-4274-B2C0-3D98EBDEA7FE}" type="datetimeFigureOut">
              <a:rPr lang="en-GB" smtClean="0"/>
              <a:t>14/11/2018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A3B386-7FEF-4471-9A72-B3848FC7E84E}" type="slidenum">
              <a:rPr lang="en-GB" smtClean="0"/>
              <a:t>‹#›</a:t>
            </a:fld>
            <a:endParaRPr lang="en-GB"/>
          </a:p>
        </p:txBody>
      </p:sp>
    </p:spTree>
    <p:extLst>
      <p:ext uri="{BB962C8B-B14F-4D97-AF65-F5344CB8AC3E}">
        <p14:creationId xmlns:p14="http://schemas.microsoft.com/office/powerpoint/2010/main" val="2462634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16669" y="313734"/>
            <a:ext cx="4243636" cy="1489899"/>
          </a:xfrm>
          <a:prstGeom prst="rect">
            <a:avLst/>
          </a:prstGeom>
        </p:spPr>
      </p:pic>
      <p:sp>
        <p:nvSpPr>
          <p:cNvPr id="2" name="Title 1"/>
          <p:cNvSpPr>
            <a:spLocks noGrp="1"/>
          </p:cNvSpPr>
          <p:nvPr>
            <p:ph type="ctrTitle"/>
          </p:nvPr>
        </p:nvSpPr>
        <p:spPr>
          <a:xfrm>
            <a:off x="1524000" y="1223031"/>
            <a:ext cx="9144000" cy="3474803"/>
          </a:xfrm>
        </p:spPr>
        <p:txBody>
          <a:bodyPr>
            <a:normAutofit fontScale="90000"/>
          </a:bodyPr>
          <a:lstStyle/>
          <a:p>
            <a:br>
              <a:rPr lang="en-GB" sz="3600" dirty="0"/>
            </a:br>
            <a:br>
              <a:rPr lang="en-GB" sz="3600" dirty="0"/>
            </a:br>
            <a:br>
              <a:rPr lang="en-GB" sz="3600" dirty="0"/>
            </a:br>
            <a:br>
              <a:rPr lang="en-GB" sz="4000" dirty="0"/>
            </a:br>
            <a:r>
              <a:rPr lang="en-GB" sz="4000" dirty="0"/>
              <a:t>Digest of experiences with the restructuring of Professional and Administrative Services (PAS)…</a:t>
            </a:r>
            <a:br>
              <a:rPr lang="en-GB" sz="4000" dirty="0"/>
            </a:br>
            <a:r>
              <a:rPr lang="en-GB" sz="4000" dirty="0"/>
              <a:t>…and what to do about it?</a:t>
            </a:r>
            <a:br>
              <a:rPr lang="en-GB" sz="4000" dirty="0"/>
            </a:br>
            <a:endParaRPr lang="en-GB" sz="4000" dirty="0"/>
          </a:p>
        </p:txBody>
      </p:sp>
      <p:sp>
        <p:nvSpPr>
          <p:cNvPr id="3" name="Subtitle 2"/>
          <p:cNvSpPr>
            <a:spLocks noGrp="1"/>
          </p:cNvSpPr>
          <p:nvPr>
            <p:ph type="subTitle" idx="1"/>
          </p:nvPr>
        </p:nvSpPr>
        <p:spPr>
          <a:xfrm>
            <a:off x="1524000" y="4966282"/>
            <a:ext cx="9144000" cy="945859"/>
          </a:xfrm>
        </p:spPr>
        <p:txBody>
          <a:bodyPr>
            <a:normAutofit/>
          </a:bodyPr>
          <a:lstStyle/>
          <a:p>
            <a:r>
              <a:rPr lang="en-GB" dirty="0"/>
              <a:t>University of Reading branch</a:t>
            </a:r>
          </a:p>
        </p:txBody>
      </p:sp>
    </p:spTree>
    <p:extLst>
      <p:ext uri="{BB962C8B-B14F-4D97-AF65-F5344CB8AC3E}">
        <p14:creationId xmlns:p14="http://schemas.microsoft.com/office/powerpoint/2010/main" val="79303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Brief account</a:t>
            </a:r>
          </a:p>
        </p:txBody>
      </p:sp>
      <p:sp>
        <p:nvSpPr>
          <p:cNvPr id="3" name="Content Placeholder 2"/>
          <p:cNvSpPr>
            <a:spLocks noGrp="1"/>
          </p:cNvSpPr>
          <p:nvPr>
            <p:ph idx="1"/>
          </p:nvPr>
        </p:nvSpPr>
        <p:spPr/>
        <p:txBody>
          <a:bodyPr>
            <a:normAutofit fontScale="85000" lnSpcReduction="20000"/>
          </a:bodyPr>
          <a:lstStyle/>
          <a:p>
            <a:r>
              <a:rPr lang="en-GB" dirty="0"/>
              <a:t>Rationale: Part of larger “Efficiency and Effectiveness” Programme (Note: about £30 million spent on PWC external consultancy for this Programme) </a:t>
            </a:r>
          </a:p>
          <a:p>
            <a:r>
              <a:rPr lang="en-GB" dirty="0"/>
              <a:t>PAS aimed to save staff costs (surprise, surprise…)</a:t>
            </a:r>
          </a:p>
          <a:p>
            <a:r>
              <a:rPr lang="en-GB" dirty="0"/>
              <a:t>Note: Previously Unite and Unison branches derecognised, replaced with “staff forum” (HR initiative)</a:t>
            </a:r>
          </a:p>
          <a:p>
            <a:r>
              <a:rPr lang="en-GB" dirty="0"/>
              <a:t>Restructuring affected Finance, HR, Marketing, Technical Services, Teaching and Learning as well as Student Support, Executive Support</a:t>
            </a:r>
          </a:p>
          <a:p>
            <a:r>
              <a:rPr lang="en-GB" dirty="0"/>
              <a:t>Restructuring and consultations took place during academic year 15/16, first year running with new structures 16/17</a:t>
            </a:r>
          </a:p>
          <a:p>
            <a:r>
              <a:rPr lang="en-GB" dirty="0"/>
              <a:t>Voluntary redundancy scheme offered, taken by just over 200 staff with an average length of service at the University of 13 years</a:t>
            </a:r>
          </a:p>
          <a:p>
            <a:r>
              <a:rPr lang="en-GB" dirty="0"/>
              <a:t>New structures with new job roles </a:t>
            </a:r>
            <a:r>
              <a:rPr lang="en-GB" dirty="0">
                <a:sym typeface="Wingdings" panose="05000000000000000000" pitchFamily="2" charset="2"/>
              </a:rPr>
              <a:t> </a:t>
            </a:r>
            <a:r>
              <a:rPr lang="en-GB" dirty="0"/>
              <a:t>‘at risk’ notices to individual staff, ‘fast-track application’ for the newly created roles</a:t>
            </a:r>
          </a:p>
        </p:txBody>
      </p:sp>
    </p:spTree>
    <p:extLst>
      <p:ext uri="{BB962C8B-B14F-4D97-AF65-F5344CB8AC3E}">
        <p14:creationId xmlns:p14="http://schemas.microsoft.com/office/powerpoint/2010/main" val="3130566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Brief account</a:t>
            </a:r>
          </a:p>
        </p:txBody>
      </p:sp>
      <p:sp>
        <p:nvSpPr>
          <p:cNvPr id="3" name="Content Placeholder 2"/>
          <p:cNvSpPr>
            <a:spLocks noGrp="1"/>
          </p:cNvSpPr>
          <p:nvPr>
            <p:ph idx="1"/>
          </p:nvPr>
        </p:nvSpPr>
        <p:spPr/>
        <p:txBody>
          <a:bodyPr>
            <a:normAutofit fontScale="92500" lnSpcReduction="20000"/>
          </a:bodyPr>
          <a:lstStyle/>
          <a:p>
            <a:r>
              <a:rPr lang="en-GB" dirty="0"/>
              <a:t>In parts more jobs on lower grades (esp. Finance) </a:t>
            </a:r>
          </a:p>
          <a:p>
            <a:r>
              <a:rPr lang="en-GB" dirty="0"/>
              <a:t>Creation of line management hierarchies – more jobs than previously on higher grades (!)</a:t>
            </a:r>
          </a:p>
          <a:p>
            <a:r>
              <a:rPr lang="en-GB" dirty="0"/>
              <a:t>“Sold” as exciting career progression opportunities for admin staff that previously didn’t exist</a:t>
            </a:r>
          </a:p>
          <a:p>
            <a:r>
              <a:rPr lang="en-GB" dirty="0"/>
              <a:t>Set about creating new “workflows” and “processes” for two years, massive drain also on academics’ time who were obliged to feed information into massive spreadsheets and in numerous meetings</a:t>
            </a:r>
          </a:p>
          <a:p>
            <a:r>
              <a:rPr lang="en-GB" dirty="0"/>
              <a:t>Aimed at standardisation – not equally suitable for range of activities and disciplines; makes it harder for anything structurally less typical</a:t>
            </a:r>
          </a:p>
          <a:p>
            <a:r>
              <a:rPr lang="en-GB" dirty="0"/>
              <a:t>Re-fragmentation – e.g. T&amp;L support still School- and subject-based, but less contact/collaboration with academic departments</a:t>
            </a:r>
          </a:p>
          <a:p>
            <a:endParaRPr lang="en-GB" dirty="0"/>
          </a:p>
          <a:p>
            <a:endParaRPr lang="en-GB" dirty="0"/>
          </a:p>
          <a:p>
            <a:endParaRPr lang="en-GB" dirty="0"/>
          </a:p>
        </p:txBody>
      </p:sp>
    </p:spTree>
    <p:extLst>
      <p:ext uri="{BB962C8B-B14F-4D97-AF65-F5344CB8AC3E}">
        <p14:creationId xmlns:p14="http://schemas.microsoft.com/office/powerpoint/2010/main" val="31278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Consequences</a:t>
            </a:r>
          </a:p>
        </p:txBody>
      </p:sp>
      <p:sp>
        <p:nvSpPr>
          <p:cNvPr id="3" name="Content Placeholder 2"/>
          <p:cNvSpPr>
            <a:spLocks noGrp="1"/>
          </p:cNvSpPr>
          <p:nvPr>
            <p:ph idx="1"/>
          </p:nvPr>
        </p:nvSpPr>
        <p:spPr/>
        <p:txBody>
          <a:bodyPr>
            <a:normAutofit fontScale="92500" lnSpcReduction="10000"/>
          </a:bodyPr>
          <a:lstStyle/>
          <a:p>
            <a:r>
              <a:rPr lang="en-GB" dirty="0"/>
              <a:t>Drain of institutional knowledge and experience</a:t>
            </a:r>
          </a:p>
          <a:p>
            <a:r>
              <a:rPr lang="en-GB" dirty="0"/>
              <a:t>Downgraded/demotivated academic-related staff</a:t>
            </a:r>
          </a:p>
          <a:p>
            <a:r>
              <a:rPr lang="en-GB" dirty="0"/>
              <a:t>New staff in new roles without established ways of working, disassociated from academic departments, high staff turnover in some areas</a:t>
            </a:r>
          </a:p>
          <a:p>
            <a:r>
              <a:rPr lang="en-GB" dirty="0"/>
              <a:t>Disorientation; disruption in vital flow of information e.g. student course changes, difficulty in figuring out who deals with what, work previously done by admin colleagues left uncovered </a:t>
            </a:r>
          </a:p>
          <a:p>
            <a:r>
              <a:rPr lang="en-GB" dirty="0"/>
              <a:t>At least one year of administrative chaos, especially Finance (affecting e.g. Principal Investigators) and T&amp;L support (affecting Programme Directors, Personal Tutors)</a:t>
            </a:r>
          </a:p>
          <a:p>
            <a:r>
              <a:rPr lang="en-GB" dirty="0"/>
              <a:t>Ongoing adjustments and development of processes = drain on resources</a:t>
            </a:r>
          </a:p>
        </p:txBody>
      </p:sp>
    </p:spTree>
    <p:extLst>
      <p:ext uri="{BB962C8B-B14F-4D97-AF65-F5344CB8AC3E}">
        <p14:creationId xmlns:p14="http://schemas.microsoft.com/office/powerpoint/2010/main" val="101980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Consequences</a:t>
            </a:r>
          </a:p>
        </p:txBody>
      </p:sp>
      <p:sp>
        <p:nvSpPr>
          <p:cNvPr id="3" name="Content Placeholder 2"/>
          <p:cNvSpPr>
            <a:spLocks noGrp="1"/>
          </p:cNvSpPr>
          <p:nvPr>
            <p:ph idx="1"/>
          </p:nvPr>
        </p:nvSpPr>
        <p:spPr/>
        <p:txBody>
          <a:bodyPr/>
          <a:lstStyle/>
          <a:p>
            <a:r>
              <a:rPr lang="en-GB" dirty="0"/>
              <a:t>Issues raised in feedback that we had from colleagues ‘on the ground’</a:t>
            </a:r>
          </a:p>
          <a:p>
            <a:pPr marL="0" indent="0">
              <a:buNone/>
            </a:pPr>
            <a:r>
              <a:rPr lang="en-GB" dirty="0"/>
              <a:t>- Problems caused by lack of technicians (in the sciences!) and porters</a:t>
            </a:r>
          </a:p>
          <a:p>
            <a:pPr>
              <a:buFontTx/>
              <a:buChar char="-"/>
            </a:pPr>
            <a:r>
              <a:rPr lang="en-GB" dirty="0"/>
              <a:t>Change in tone e.g. new line managers in the new admin support structure which had to be seen to be working well; rather than mutual support, new phenomenon of putting blame on colleagues</a:t>
            </a:r>
          </a:p>
          <a:p>
            <a:pPr>
              <a:buFontTx/>
              <a:buChar char="-"/>
            </a:pPr>
            <a:r>
              <a:rPr lang="en-GB" dirty="0"/>
              <a:t>Several problems noted with the finance department, payments not going out, requests not dealt with etc.</a:t>
            </a:r>
          </a:p>
          <a:p>
            <a:pPr>
              <a:buFontTx/>
              <a:buChar char="-"/>
            </a:pPr>
            <a:r>
              <a:rPr lang="en-GB" dirty="0"/>
              <a:t>Problems with timetabling, allocating personal tutors … down to things like ordering printing paper. </a:t>
            </a:r>
          </a:p>
          <a:p>
            <a:pPr>
              <a:buFontTx/>
              <a:buChar char="-"/>
            </a:pPr>
            <a:endParaRPr lang="en-GB" dirty="0"/>
          </a:p>
        </p:txBody>
      </p:sp>
    </p:spTree>
    <p:extLst>
      <p:ext uri="{BB962C8B-B14F-4D97-AF65-F5344CB8AC3E}">
        <p14:creationId xmlns:p14="http://schemas.microsoft.com/office/powerpoint/2010/main" val="1493921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Scope for action</a:t>
            </a:r>
          </a:p>
        </p:txBody>
      </p:sp>
      <p:sp>
        <p:nvSpPr>
          <p:cNvPr id="3" name="Content Placeholder 2"/>
          <p:cNvSpPr>
            <a:spLocks noGrp="1"/>
          </p:cNvSpPr>
          <p:nvPr>
            <p:ph idx="1"/>
          </p:nvPr>
        </p:nvSpPr>
        <p:spPr/>
        <p:txBody>
          <a:bodyPr>
            <a:normAutofit fontScale="92500" lnSpcReduction="20000"/>
          </a:bodyPr>
          <a:lstStyle/>
          <a:p>
            <a:r>
              <a:rPr lang="en-GB" dirty="0"/>
              <a:t>Local committee and wider University community: Rational arguments – cost of disruption, of admin work picked up by academics, of negative “student experience”, of staff dissatisfaction, drain of knowledge and experience etc.</a:t>
            </a:r>
          </a:p>
          <a:p>
            <a:r>
              <a:rPr lang="en-GB" dirty="0"/>
              <a:t>Question rationale behind the exercise: Have staff internally been consulted over ideas to optimise working patterns/structures or how to make savings? Have students and academic colleagues been consulted over their (dis-)satisfaction with the current administrative structures? Does the University community have any say in what works well and what works not so well currently? Or is the exercise based only on financial modelling (but then see above)</a:t>
            </a:r>
          </a:p>
          <a:p>
            <a:r>
              <a:rPr lang="en-GB" dirty="0"/>
              <a:t>Scandalise – press, external stakeholders, create case study from previous restructuring experience? Reading staged and delivered Vote of No Confidence in Vice-Chancellor</a:t>
            </a:r>
          </a:p>
        </p:txBody>
      </p:sp>
    </p:spTree>
    <p:extLst>
      <p:ext uri="{BB962C8B-B14F-4D97-AF65-F5344CB8AC3E}">
        <p14:creationId xmlns:p14="http://schemas.microsoft.com/office/powerpoint/2010/main" val="1705067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Scope for action</a:t>
            </a:r>
          </a:p>
        </p:txBody>
      </p:sp>
      <p:sp>
        <p:nvSpPr>
          <p:cNvPr id="3" name="Content Placeholder 2"/>
          <p:cNvSpPr>
            <a:spLocks noGrp="1"/>
          </p:cNvSpPr>
          <p:nvPr>
            <p:ph idx="1"/>
          </p:nvPr>
        </p:nvSpPr>
        <p:spPr/>
        <p:txBody>
          <a:bodyPr>
            <a:normAutofit fontScale="85000" lnSpcReduction="20000"/>
          </a:bodyPr>
          <a:lstStyle/>
          <a:p>
            <a:r>
              <a:rPr lang="en-GB" dirty="0"/>
              <a:t>Protest and resist – symbolic events? e.g. Reading’s 90s birthday celebration protest; letter to Council; petition (incl. students!); pledge to work to contract to not pick up loose ends? Strike action?</a:t>
            </a:r>
          </a:p>
          <a:p>
            <a:r>
              <a:rPr lang="en-GB" dirty="0"/>
              <a:t>Insist on/persist with accountability, negotiate stream of accounting in advance? (But useful more for criticism after the event…)</a:t>
            </a:r>
          </a:p>
          <a:p>
            <a:r>
              <a:rPr lang="en-GB" dirty="0"/>
              <a:t>Local union committees: Negotiation and consultation to mitigate consequences for staff (e.g. pay protection period for staff moved onto lower graded roles); UCU from the start stated to oppose ANY compulsory redundancies!</a:t>
            </a:r>
          </a:p>
          <a:p>
            <a:r>
              <a:rPr lang="en-GB" dirty="0"/>
              <a:t>UCU nationally: E.g. investigate consultancy activity and spending on HEI campuses (Reading UCU motion carried at congress 2017), compile evidence from such exercises that contradicts “efficiency and effectiveness”</a:t>
            </a:r>
          </a:p>
          <a:p>
            <a:r>
              <a:rPr lang="en-GB" dirty="0"/>
              <a:t>To mobilise members/wider University public, incl. students!</a:t>
            </a:r>
          </a:p>
          <a:p>
            <a:r>
              <a:rPr lang="en-GB" dirty="0"/>
              <a:t>TOPS action group perhaps beyond departmental reps to help organising/create local campaign material</a:t>
            </a:r>
          </a:p>
        </p:txBody>
      </p:sp>
    </p:spTree>
    <p:extLst>
      <p:ext uri="{BB962C8B-B14F-4D97-AF65-F5344CB8AC3E}">
        <p14:creationId xmlns:p14="http://schemas.microsoft.com/office/powerpoint/2010/main" val="165928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messages/lessons</a:t>
            </a:r>
          </a:p>
        </p:txBody>
      </p:sp>
      <p:sp>
        <p:nvSpPr>
          <p:cNvPr id="3" name="Content Placeholder 2"/>
          <p:cNvSpPr>
            <a:spLocks noGrp="1"/>
          </p:cNvSpPr>
          <p:nvPr>
            <p:ph idx="1"/>
          </p:nvPr>
        </p:nvSpPr>
        <p:spPr/>
        <p:txBody>
          <a:bodyPr>
            <a:normAutofit fontScale="92500" lnSpcReduction="20000"/>
          </a:bodyPr>
          <a:lstStyle/>
          <a:p>
            <a:r>
              <a:rPr lang="en-GB" dirty="0"/>
              <a:t>It will affect everyone; not only admin staff</a:t>
            </a:r>
          </a:p>
          <a:p>
            <a:pPr marL="0" indent="0">
              <a:buNone/>
            </a:pPr>
            <a:r>
              <a:rPr lang="en-GB" dirty="0"/>
              <a:t>- Lack of close collaboration with academic department = risk to flow of communication and effective support of administrative structures for academic core business as well as effective student support (since academic staff still devise and deliver programmes, and advise and maintain contact with students!)</a:t>
            </a:r>
          </a:p>
          <a:p>
            <a:pPr>
              <a:buFontTx/>
              <a:buChar char="-"/>
            </a:pPr>
            <a:r>
              <a:rPr lang="en-GB" dirty="0"/>
              <a:t>Academics will pick up loose ends</a:t>
            </a:r>
          </a:p>
          <a:p>
            <a:pPr>
              <a:buFontTx/>
              <a:buChar char="-"/>
            </a:pPr>
            <a:r>
              <a:rPr lang="en-GB" dirty="0"/>
              <a:t>Important or innovative activities could be stifled by standardised template approaches to ‘workflows’ and responsibilities</a:t>
            </a:r>
          </a:p>
          <a:p>
            <a:pPr>
              <a:buFontTx/>
              <a:buChar char="-"/>
            </a:pPr>
            <a:r>
              <a:rPr lang="en-GB" dirty="0"/>
              <a:t>Student experience = getting lost in who to contact, which form to fill in (</a:t>
            </a:r>
            <a:r>
              <a:rPr lang="en-GB" dirty="0" err="1"/>
              <a:t>esp</a:t>
            </a:r>
            <a:r>
              <a:rPr lang="en-GB" dirty="0"/>
              <a:t> if academic tutors do not know either), time it takes to change programme or module or get decision on extenuations etc.</a:t>
            </a:r>
          </a:p>
        </p:txBody>
      </p:sp>
    </p:spTree>
    <p:extLst>
      <p:ext uri="{BB962C8B-B14F-4D97-AF65-F5344CB8AC3E}">
        <p14:creationId xmlns:p14="http://schemas.microsoft.com/office/powerpoint/2010/main" val="2137660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924</Words>
  <Application>Microsoft Macintosh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    Digest of experiences with the restructuring of Professional and Administrative Services (PAS)… …and what to do about it? </vt:lpstr>
      <vt:lpstr>Brief account</vt:lpstr>
      <vt:lpstr>Brief account</vt:lpstr>
      <vt:lpstr>Consequences</vt:lpstr>
      <vt:lpstr>Consequences</vt:lpstr>
      <vt:lpstr>Scope for action</vt:lpstr>
      <vt:lpstr>Scope for action</vt:lpstr>
      <vt:lpstr>Key messages/lessons</vt:lpstr>
    </vt:vector>
  </TitlesOfParts>
  <Company>University of Reading</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Melani Schroeter</dc:creator>
  <cp:lastModifiedBy>Curtis, Sonja</cp:lastModifiedBy>
  <cp:revision>12</cp:revision>
  <dcterms:created xsi:type="dcterms:W3CDTF">2018-09-26T15:35:31Z</dcterms:created>
  <dcterms:modified xsi:type="dcterms:W3CDTF">2018-11-14T19:31:12Z</dcterms:modified>
</cp:coreProperties>
</file>